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445" r:id="rId5"/>
    <p:sldId id="448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oitusdia" id="{BA114525-8AEF-B64C-9133-B6E28F9CFE7F}">
          <p14:sldIdLst>
            <p14:sldId id="445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5F"/>
    <a:srgbClr val="00B9DC"/>
    <a:srgbClr val="CE5C34"/>
    <a:srgbClr val="A5A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Ero€/kk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Taul1!$B$2:$B$11</c:f>
              <c:numCache>
                <c:formatCode>0</c:formatCode>
                <c:ptCount val="10"/>
                <c:pt idx="0">
                  <c:v>17.5</c:v>
                </c:pt>
                <c:pt idx="1">
                  <c:v>35.822500000000218</c:v>
                </c:pt>
                <c:pt idx="2">
                  <c:v>54.996602500000336</c:v>
                </c:pt>
                <c:pt idx="3">
                  <c:v>75.052328732500428</c:v>
                </c:pt>
                <c:pt idx="4">
                  <c:v>96.020645952962241</c:v>
                </c:pt>
                <c:pt idx="5">
                  <c:v>117.93349551129859</c:v>
                </c:pt>
                <c:pt idx="6">
                  <c:v>140.82382172618645</c:v>
                </c:pt>
                <c:pt idx="7">
                  <c:v>164.72560158462511</c:v>
                </c:pt>
                <c:pt idx="8">
                  <c:v>189.67387528974723</c:v>
                </c:pt>
                <c:pt idx="9">
                  <c:v>215.7047776805457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3-4CC9-A3BD-7B03A85BA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80424"/>
        <c:axId val="174981208"/>
        <c:extLst/>
      </c:barChart>
      <c:catAx>
        <c:axId val="174980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crossAx val="174981208"/>
        <c:crossesAt val="-2"/>
        <c:auto val="1"/>
        <c:lblAlgn val="ctr"/>
        <c:lblOffset val="100"/>
        <c:noMultiLvlLbl val="0"/>
      </c:catAx>
      <c:valAx>
        <c:axId val="174981208"/>
        <c:scaling>
          <c:orientation val="minMax"/>
          <c:max val="250"/>
          <c:min val="0"/>
        </c:scaling>
        <c:delete val="0"/>
        <c:axPos val="t"/>
        <c:majorGridlines/>
        <c:numFmt formatCode="0" sourceLinked="1"/>
        <c:majorTickMark val="none"/>
        <c:minorTickMark val="none"/>
        <c:tickLblPos val="nextTo"/>
        <c:crossAx val="174980424"/>
        <c:crosses val="autoZero"/>
        <c:crossBetween val="between"/>
        <c:majorUnit val="100"/>
        <c:minorUnit val="5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ero</a:t>
            </a:r>
            <a:r>
              <a:rPr lang="en-US" dirty="0"/>
              <a:t> € / </a:t>
            </a:r>
            <a:r>
              <a:rPr lang="en-US" dirty="0" err="1"/>
              <a:t>yhteensä</a:t>
            </a:r>
            <a:endParaRPr lang="en-US" dirty="0"/>
          </a:p>
        </c:rich>
      </c:tx>
      <c:layout>
        <c:manualLayout>
          <c:xMode val="edge"/>
          <c:yMode val="edge"/>
          <c:x val="0.76445416883504169"/>
          <c:y val="5.3780356788203218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Ero€/Vuosi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Taul1!$A$2:$A$8</c:f>
              <c:numCache>
                <c:formatCode>General</c:formatCode>
                <c:ptCount val="7"/>
                <c:pt idx="0">
                  <c:v>2025</c:v>
                </c:pt>
                <c:pt idx="1">
                  <c:v>2028</c:v>
                </c:pt>
                <c:pt idx="2">
                  <c:v>2031</c:v>
                </c:pt>
                <c:pt idx="3">
                  <c:v>2034</c:v>
                </c:pt>
                <c:pt idx="4">
                  <c:v>2037</c:v>
                </c:pt>
                <c:pt idx="5">
                  <c:v>2040</c:v>
                </c:pt>
                <c:pt idx="6">
                  <c:v>2043</c:v>
                </c:pt>
              </c:numCache>
            </c:numRef>
          </c:cat>
          <c:val>
            <c:numRef>
              <c:f>Taul1!$B$2:$B$8</c:f>
              <c:numCache>
                <c:formatCode>0</c:formatCode>
                <c:ptCount val="7"/>
                <c:pt idx="0">
                  <c:v>218.75</c:v>
                </c:pt>
                <c:pt idx="1">
                  <c:v>2292.1428904062623</c:v>
                </c:pt>
                <c:pt idx="2">
                  <c:v>6726.8674302868531</c:v>
                </c:pt>
                <c:pt idx="3">
                  <c:v>13853.170612223328</c:v>
                </c:pt>
                <c:pt idx="4">
                  <c:v>24036.820067502144</c:v>
                </c:pt>
                <c:pt idx="5">
                  <c:v>37682.531847955499</c:v>
                </c:pt>
                <c:pt idx="6">
                  <c:v>55237.710189543359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3-4CC9-A3BD-7B03A85BA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80424"/>
        <c:axId val="174981208"/>
        <c:extLst/>
      </c:barChart>
      <c:catAx>
        <c:axId val="174980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fi-FI"/>
          </a:p>
        </c:txPr>
        <c:crossAx val="174981208"/>
        <c:crosses val="autoZero"/>
        <c:auto val="1"/>
        <c:lblAlgn val="ctr"/>
        <c:lblOffset val="100"/>
        <c:noMultiLvlLbl val="0"/>
      </c:catAx>
      <c:valAx>
        <c:axId val="174981208"/>
        <c:scaling>
          <c:orientation val="minMax"/>
          <c:max val="65000"/>
          <c:min val="0"/>
        </c:scaling>
        <c:delete val="0"/>
        <c:axPos val="t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174980424"/>
        <c:crosses val="autoZero"/>
        <c:crossBetween val="between"/>
        <c:majorUnit val="10000"/>
        <c:minorUnit val="500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3E32-BD84-5B44-8855-35F75E6BA5F4}" type="datetimeFigureOut">
              <a:rPr lang="fi-FI" smtClean="0"/>
              <a:t>2.4.2025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624E-3633-F14C-834E-8B36CCFE9F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60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BC1C-C8AD-1E98-CDAA-EDA439EF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DB3F8D2-48D3-6010-D937-843A70691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491FBC-F64E-45E4-88C1-D41CF24FA6BD}" type="slidenum">
              <a:rPr lang="fi-FI" sz="1200" smtClean="0"/>
              <a:pPr/>
              <a:t>1</a:t>
            </a:fld>
            <a:endParaRPr lang="fi-F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3703053-948A-40FB-AFD5-005C073DB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1DA4CA9-62B3-4471-CB51-E7C18FA5A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2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6791-ABD6-960F-554F-5DD67E01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E3D9623-B209-9A5F-54A2-07E49370C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491FBC-F64E-45E4-88C1-D41CF24FA6BD}" type="slidenum">
              <a:rPr lang="fi-FI" sz="1200" smtClean="0"/>
              <a:pPr/>
              <a:t>2</a:t>
            </a:fld>
            <a:endParaRPr lang="fi-F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65CAEDC-BE30-0958-120E-B61E697FD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C0F473-1598-E3A6-2B18-0C0614E5F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69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jl.f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2290FFC5-3031-314A-A95D-54DB7438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38471"/>
            <a:ext cx="6858000" cy="1969808"/>
          </a:xfrm>
        </p:spPr>
        <p:txBody>
          <a:bodyPr anchor="b">
            <a:noAutofit/>
          </a:bodyPr>
          <a:lstStyle>
            <a:lvl1pPr algn="ctr">
              <a:lnSpc>
                <a:spcPts val="55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E3B2AEE3-16DD-3B4C-95F3-DA9E2A253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5756"/>
            <a:ext cx="6858000" cy="80860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2B0CEE-5ED9-FA46-B626-594796DB8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" y="449549"/>
            <a:ext cx="2839832" cy="860241"/>
          </a:xfrm>
          <a:prstGeom prst="rect">
            <a:avLst/>
          </a:prstGeom>
        </p:spPr>
      </p:pic>
      <p:pic>
        <p:nvPicPr>
          <p:cNvPr id="9" name="Kuva 8" descr="Kuva, joka sisältää kohteen ritilä&#10;&#10;Kuvaus luotu automaattisesti">
            <a:extLst>
              <a:ext uri="{FF2B5EF4-FFF2-40B4-BE49-F238E27FC236}">
                <a16:creationId xmlns:a16="http://schemas.microsoft.com/office/drawing/2014/main" id="{1A804BEE-321B-C74C-BA00-24E4F1972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8960"/>
            <a:ext cx="9144000" cy="139904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718BC29-85E9-6E4C-AFA3-3E524C5E66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35" y="5795560"/>
            <a:ext cx="1215482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776A4-9540-5849-9606-24E42FFB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3F8CDFD-7A7D-0043-A0D4-534C0CD24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vintoket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776A4-9540-5849-9606-24E42FFB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950FE58-46FB-BD44-B0BC-3340E9A6103B}"/>
              </a:ext>
            </a:extLst>
          </p:cNvPr>
          <p:cNvSpPr txBox="1"/>
          <p:nvPr userDrawn="1"/>
        </p:nvSpPr>
        <p:spPr>
          <a:xfrm>
            <a:off x="735133" y="6031630"/>
            <a:ext cx="5941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1200" i="1" dirty="0"/>
              <a:t>* Valtuuston varsinaiset jäsenet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i="1" dirty="0"/>
              <a:t>** Pj + hallituksen varsinaiset jäsenet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i="1" dirty="0"/>
              <a:t>*** 11 vakituista työntekijää + pj + pääluottamusmiehet (2)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200" i="1" dirty="0"/>
          </a:p>
          <a:p>
            <a:pPr marL="285737" indent="-285737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7B00D8C0-187B-3748-B4AB-4EDF145AD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  <p:grpSp>
        <p:nvGrpSpPr>
          <p:cNvPr id="44" name="Ryhmä 43">
            <a:extLst>
              <a:ext uri="{FF2B5EF4-FFF2-40B4-BE49-F238E27FC236}">
                <a16:creationId xmlns:a16="http://schemas.microsoft.com/office/drawing/2014/main" id="{DA64234A-D80A-0A4E-AEB5-98F81AF659F9}"/>
              </a:ext>
            </a:extLst>
          </p:cNvPr>
          <p:cNvGrpSpPr/>
          <p:nvPr userDrawn="1"/>
        </p:nvGrpSpPr>
        <p:grpSpPr>
          <a:xfrm>
            <a:off x="628650" y="3825796"/>
            <a:ext cx="1215483" cy="1750494"/>
            <a:chOff x="3710444" y="799046"/>
            <a:chExt cx="1215483" cy="1750494"/>
          </a:xfrm>
        </p:grpSpPr>
        <p:pic>
          <p:nvPicPr>
            <p:cNvPr id="45" name="Kuva 44">
              <a:extLst>
                <a:ext uri="{FF2B5EF4-FFF2-40B4-BE49-F238E27FC236}">
                  <a16:creationId xmlns:a16="http://schemas.microsoft.com/office/drawing/2014/main" id="{DD772FD6-F4FF-414A-8452-7EB043374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5519" y="799046"/>
              <a:ext cx="1041242" cy="1750494"/>
            </a:xfrm>
            <a:prstGeom prst="rect">
              <a:avLst/>
            </a:prstGeom>
          </p:spPr>
        </p:pic>
        <p:sp>
          <p:nvSpPr>
            <p:cNvPr id="46" name="Tekstiruutu 45">
              <a:extLst>
                <a:ext uri="{FF2B5EF4-FFF2-40B4-BE49-F238E27FC236}">
                  <a16:creationId xmlns:a16="http://schemas.microsoft.com/office/drawing/2014/main" id="{569F3FA1-3CE0-4F44-AEF5-B2B5CD1CB8B8}"/>
                </a:ext>
              </a:extLst>
            </p:cNvPr>
            <p:cNvSpPr txBox="1"/>
            <p:nvPr/>
          </p:nvSpPr>
          <p:spPr>
            <a:xfrm>
              <a:off x="3710444" y="1168552"/>
              <a:ext cx="121548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Jäsen</a:t>
              </a:r>
              <a:r>
                <a:rPr lang="fi-FI" sz="14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ts val="1500"/>
                </a:lnSpc>
              </a:pPr>
              <a:r>
                <a:rPr lang="fi-FI" sz="1300" dirty="0">
                  <a:solidFill>
                    <a:schemeClr val="bg1"/>
                  </a:solidFill>
                </a:rPr>
                <a:t>11 000</a:t>
              </a:r>
            </a:p>
          </p:txBody>
        </p:sp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74C4C664-E344-BD40-9FBB-B1F4DB8F5300}"/>
              </a:ext>
            </a:extLst>
          </p:cNvPr>
          <p:cNvGrpSpPr/>
          <p:nvPr userDrawn="1"/>
        </p:nvGrpSpPr>
        <p:grpSpPr>
          <a:xfrm>
            <a:off x="2208538" y="4195302"/>
            <a:ext cx="1729722" cy="1237787"/>
            <a:chOff x="656378" y="2430060"/>
            <a:chExt cx="1215483" cy="869798"/>
          </a:xfrm>
        </p:grpSpPr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92155EC8-4C30-EA46-B972-6DAF88580828}"/>
                </a:ext>
              </a:extLst>
            </p:cNvPr>
            <p:cNvSpPr/>
            <p:nvPr/>
          </p:nvSpPr>
          <p:spPr>
            <a:xfrm>
              <a:off x="821259" y="2430060"/>
              <a:ext cx="869798" cy="8697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:a16="http://schemas.microsoft.com/office/drawing/2014/main" id="{99FFFDCD-CBAB-4C4B-9065-18333E8708D1}"/>
                </a:ext>
              </a:extLst>
            </p:cNvPr>
            <p:cNvSpPr txBox="1"/>
            <p:nvPr/>
          </p:nvSpPr>
          <p:spPr>
            <a:xfrm>
              <a:off x="656378" y="2686977"/>
              <a:ext cx="1215483" cy="33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b="1" dirty="0">
                  <a:solidFill>
                    <a:schemeClr val="bg1"/>
                  </a:solidFill>
                </a:rPr>
                <a:t>80</a:t>
              </a:r>
            </a:p>
            <a:p>
              <a:pPr algn="ctr">
                <a:lnSpc>
                  <a:spcPts val="1500"/>
                </a:lnSpc>
              </a:pPr>
              <a:r>
                <a:rPr lang="fi-FI" sz="1400" dirty="0">
                  <a:solidFill>
                    <a:schemeClr val="bg1"/>
                  </a:solidFill>
                </a:rPr>
                <a:t>yhdistystä</a:t>
              </a:r>
            </a:p>
          </p:txBody>
        </p:sp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B3963266-C4E8-E143-8E6B-4D0215BC98F9}"/>
              </a:ext>
            </a:extLst>
          </p:cNvPr>
          <p:cNvGrpSpPr/>
          <p:nvPr userDrawn="1"/>
        </p:nvGrpSpPr>
        <p:grpSpPr>
          <a:xfrm>
            <a:off x="4453196" y="4499010"/>
            <a:ext cx="1215483" cy="869798"/>
            <a:chOff x="3507058" y="3423426"/>
            <a:chExt cx="1215483" cy="869798"/>
          </a:xfrm>
        </p:grpSpPr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6E69497B-7D6E-4C41-99D7-6077B5C03FCD}"/>
                </a:ext>
              </a:extLst>
            </p:cNvPr>
            <p:cNvSpPr/>
            <p:nvPr/>
          </p:nvSpPr>
          <p:spPr>
            <a:xfrm>
              <a:off x="3668750" y="3423426"/>
              <a:ext cx="869798" cy="8697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:a16="http://schemas.microsoft.com/office/drawing/2014/main" id="{67D4B340-D30F-7D44-9086-0F81B8DE5CD4}"/>
                </a:ext>
              </a:extLst>
            </p:cNvPr>
            <p:cNvSpPr txBox="1"/>
            <p:nvPr/>
          </p:nvSpPr>
          <p:spPr>
            <a:xfrm>
              <a:off x="3507058" y="3557241"/>
              <a:ext cx="1215483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SPJL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toimisto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11+3***</a:t>
              </a:r>
            </a:p>
          </p:txBody>
        </p:sp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60D320D8-01A1-C642-84F8-65CEC87F2E94}"/>
              </a:ext>
            </a:extLst>
          </p:cNvPr>
          <p:cNvGrpSpPr/>
          <p:nvPr userDrawn="1"/>
        </p:nvGrpSpPr>
        <p:grpSpPr>
          <a:xfrm>
            <a:off x="6010772" y="4172836"/>
            <a:ext cx="1232531" cy="1215319"/>
            <a:chOff x="3440151" y="4449505"/>
            <a:chExt cx="1232531" cy="1215319"/>
          </a:xfrm>
        </p:grpSpPr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D7B2AFB9-4D15-C84B-84C1-87B15E594601}"/>
                </a:ext>
              </a:extLst>
            </p:cNvPr>
            <p:cNvSpPr/>
            <p:nvPr/>
          </p:nvSpPr>
          <p:spPr>
            <a:xfrm>
              <a:off x="3721718" y="4449505"/>
              <a:ext cx="652348" cy="6523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06E1298-9A8A-B944-B073-4D441101B18B}"/>
                </a:ext>
              </a:extLst>
            </p:cNvPr>
            <p:cNvSpPr/>
            <p:nvPr/>
          </p:nvSpPr>
          <p:spPr>
            <a:xfrm>
              <a:off x="3612994" y="4795026"/>
              <a:ext cx="869798" cy="8697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DEB8702F-FA16-6948-8922-838DB371FC46}"/>
                </a:ext>
              </a:extLst>
            </p:cNvPr>
            <p:cNvSpPr txBox="1"/>
            <p:nvPr/>
          </p:nvSpPr>
          <p:spPr>
            <a:xfrm>
              <a:off x="3440151" y="5112832"/>
              <a:ext cx="12154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JUKO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7298223B-BEF3-B847-A5E7-247297C58412}"/>
                </a:ext>
              </a:extLst>
            </p:cNvPr>
            <p:cNvSpPr txBox="1"/>
            <p:nvPr/>
          </p:nvSpPr>
          <p:spPr>
            <a:xfrm>
              <a:off x="3457199" y="4563472"/>
              <a:ext cx="12154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Vakava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5D1A5C63-0D92-1D42-943E-9D7AD66B53B6}"/>
              </a:ext>
            </a:extLst>
          </p:cNvPr>
          <p:cNvGrpSpPr/>
          <p:nvPr userDrawn="1"/>
        </p:nvGrpSpPr>
        <p:grpSpPr>
          <a:xfrm>
            <a:off x="7500725" y="4465456"/>
            <a:ext cx="1215483" cy="869798"/>
            <a:chOff x="3440150" y="5787484"/>
            <a:chExt cx="1215483" cy="869798"/>
          </a:xfrm>
        </p:grpSpPr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42848F6E-58BE-0B41-9FCC-E65A9EB3C368}"/>
                </a:ext>
              </a:extLst>
            </p:cNvPr>
            <p:cNvSpPr/>
            <p:nvPr/>
          </p:nvSpPr>
          <p:spPr>
            <a:xfrm>
              <a:off x="3612994" y="5787484"/>
              <a:ext cx="869798" cy="8697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C9244963-2BE6-9B44-BC13-B3F32CD3F214}"/>
                </a:ext>
              </a:extLst>
            </p:cNvPr>
            <p:cNvSpPr txBox="1"/>
            <p:nvPr/>
          </p:nvSpPr>
          <p:spPr>
            <a:xfrm>
              <a:off x="3440150" y="6082988"/>
              <a:ext cx="12154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AKAVA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7466454D-38BD-5946-B510-D5CB9D892329}"/>
              </a:ext>
            </a:extLst>
          </p:cNvPr>
          <p:cNvGrpSpPr/>
          <p:nvPr userDrawn="1"/>
        </p:nvGrpSpPr>
        <p:grpSpPr>
          <a:xfrm>
            <a:off x="1279600" y="3312655"/>
            <a:ext cx="1602728" cy="878193"/>
            <a:chOff x="623228" y="2252830"/>
            <a:chExt cx="1215483" cy="666008"/>
          </a:xfrm>
        </p:grpSpPr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95ED7E56-F6B6-8849-8B86-FC3E5FB1765F}"/>
                </a:ext>
              </a:extLst>
            </p:cNvPr>
            <p:cNvSpPr/>
            <p:nvPr/>
          </p:nvSpPr>
          <p:spPr>
            <a:xfrm>
              <a:off x="897473" y="2252830"/>
              <a:ext cx="652348" cy="6523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B2DF6AE4-01FE-3D41-A26A-C22C12723FD6}"/>
                </a:ext>
              </a:extLst>
            </p:cNvPr>
            <p:cNvSpPr txBox="1"/>
            <p:nvPr/>
          </p:nvSpPr>
          <p:spPr>
            <a:xfrm>
              <a:off x="623228" y="2364840"/>
              <a:ext cx="121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11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Aluetoimi-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kuntaa</a:t>
              </a:r>
            </a:p>
          </p:txBody>
        </p:sp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3D5B4661-50DD-D244-9837-9B4C450B2318}"/>
              </a:ext>
            </a:extLst>
          </p:cNvPr>
          <p:cNvGrpSpPr/>
          <p:nvPr userDrawn="1"/>
        </p:nvGrpSpPr>
        <p:grpSpPr>
          <a:xfrm>
            <a:off x="2261908" y="2953146"/>
            <a:ext cx="1618409" cy="868598"/>
            <a:chOff x="1226979" y="2442285"/>
            <a:chExt cx="1215483" cy="652348"/>
          </a:xfrm>
        </p:grpSpPr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08B12267-C6EF-6342-ACFB-09705DA87B69}"/>
                </a:ext>
              </a:extLst>
            </p:cNvPr>
            <p:cNvSpPr/>
            <p:nvPr/>
          </p:nvSpPr>
          <p:spPr>
            <a:xfrm>
              <a:off x="1508546" y="2442285"/>
              <a:ext cx="652348" cy="6523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Tekstiruutu 67">
              <a:extLst>
                <a:ext uri="{FF2B5EF4-FFF2-40B4-BE49-F238E27FC236}">
                  <a16:creationId xmlns:a16="http://schemas.microsoft.com/office/drawing/2014/main" id="{5358451E-495A-1244-879A-97FBE727A7E4}"/>
                </a:ext>
              </a:extLst>
            </p:cNvPr>
            <p:cNvSpPr txBox="1"/>
            <p:nvPr/>
          </p:nvSpPr>
          <p:spPr>
            <a:xfrm>
              <a:off x="1226979" y="2568473"/>
              <a:ext cx="1215483" cy="41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Valtuuston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jäsentä*</a:t>
              </a:r>
            </a:p>
          </p:txBody>
        </p: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DD80B135-D6E5-C944-BA21-D996135F10C8}"/>
              </a:ext>
            </a:extLst>
          </p:cNvPr>
          <p:cNvGrpSpPr/>
          <p:nvPr userDrawn="1"/>
        </p:nvGrpSpPr>
        <p:grpSpPr>
          <a:xfrm>
            <a:off x="3291742" y="3266959"/>
            <a:ext cx="1629900" cy="874765"/>
            <a:chOff x="3931535" y="1493406"/>
            <a:chExt cx="1215483" cy="652348"/>
          </a:xfrm>
        </p:grpSpPr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30F8A57A-935E-D047-8603-2F7BE247E6A5}"/>
                </a:ext>
              </a:extLst>
            </p:cNvPr>
            <p:cNvSpPr/>
            <p:nvPr/>
          </p:nvSpPr>
          <p:spPr>
            <a:xfrm>
              <a:off x="4213102" y="1493406"/>
              <a:ext cx="652348" cy="6523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52895588-E63F-034A-857D-5B9AC1669437}"/>
                </a:ext>
              </a:extLst>
            </p:cNvPr>
            <p:cNvSpPr txBox="1"/>
            <p:nvPr/>
          </p:nvSpPr>
          <p:spPr>
            <a:xfrm>
              <a:off x="3931535" y="1625785"/>
              <a:ext cx="1215483" cy="41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20+1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Hallituksen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jäsentä**</a:t>
              </a:r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B35AA2BA-0680-E546-889D-EAAD6E7FB47D}"/>
              </a:ext>
            </a:extLst>
          </p:cNvPr>
          <p:cNvGrpSpPr/>
          <p:nvPr userDrawn="1"/>
        </p:nvGrpSpPr>
        <p:grpSpPr>
          <a:xfrm>
            <a:off x="4067221" y="2181156"/>
            <a:ext cx="1631032" cy="920400"/>
            <a:chOff x="6446857" y="3730081"/>
            <a:chExt cx="1215483" cy="685903"/>
          </a:xfrm>
        </p:grpSpPr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EF199930-5C7C-7D4A-AD4E-A9953ED25DB2}"/>
                </a:ext>
              </a:extLst>
            </p:cNvPr>
            <p:cNvSpPr/>
            <p:nvPr/>
          </p:nvSpPr>
          <p:spPr>
            <a:xfrm>
              <a:off x="6724186" y="3730081"/>
              <a:ext cx="652348" cy="6523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C5B36F61-CB19-AA4F-920A-4197C1E59EE3}"/>
                </a:ext>
              </a:extLst>
            </p:cNvPr>
            <p:cNvSpPr txBox="1"/>
            <p:nvPr/>
          </p:nvSpPr>
          <p:spPr>
            <a:xfrm>
              <a:off x="6446857" y="3861986"/>
              <a:ext cx="121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400" b="1" dirty="0">
                  <a:solidFill>
                    <a:schemeClr val="bg1"/>
                  </a:solidFill>
                </a:rPr>
                <a:t>7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 err="1">
                  <a:solidFill>
                    <a:schemeClr val="bg1"/>
                  </a:solidFill>
                </a:rPr>
                <a:t>Työvaliok</a:t>
              </a:r>
              <a:r>
                <a:rPr lang="fi-FI" sz="1100" dirty="0">
                  <a:solidFill>
                    <a:schemeClr val="bg1"/>
                  </a:solidFill>
                </a:rPr>
                <a:t>.</a:t>
              </a:r>
            </a:p>
            <a:p>
              <a:pPr algn="ctr">
                <a:lnSpc>
                  <a:spcPts val="1200"/>
                </a:lnSpc>
              </a:pPr>
              <a:r>
                <a:rPr lang="fi-FI" sz="1100" dirty="0">
                  <a:solidFill>
                    <a:schemeClr val="bg1"/>
                  </a:solidFill>
                </a:rPr>
                <a:t>jäsentä</a:t>
              </a:r>
            </a:p>
          </p:txBody>
        </p:sp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756984D3-831C-C741-95EE-2F6AE87DD084}"/>
              </a:ext>
            </a:extLst>
          </p:cNvPr>
          <p:cNvGrpSpPr/>
          <p:nvPr userDrawn="1"/>
        </p:nvGrpSpPr>
        <p:grpSpPr>
          <a:xfrm>
            <a:off x="3062069" y="1984598"/>
            <a:ext cx="1620645" cy="869798"/>
            <a:chOff x="6241896" y="4677935"/>
            <a:chExt cx="1215483" cy="652348"/>
          </a:xfrm>
        </p:grpSpPr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B8ACB9F3-FE2A-AE4C-88A8-F63C7735B574}"/>
                </a:ext>
              </a:extLst>
            </p:cNvPr>
            <p:cNvSpPr/>
            <p:nvPr/>
          </p:nvSpPr>
          <p:spPr>
            <a:xfrm>
              <a:off x="6523464" y="4677935"/>
              <a:ext cx="652348" cy="6523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Tekstiruutu 76">
              <a:extLst>
                <a:ext uri="{FF2B5EF4-FFF2-40B4-BE49-F238E27FC236}">
                  <a16:creationId xmlns:a16="http://schemas.microsoft.com/office/drawing/2014/main" id="{B7EF2F50-7F12-E541-BE95-62CE151237DC}"/>
                </a:ext>
              </a:extLst>
            </p:cNvPr>
            <p:cNvSpPr txBox="1"/>
            <p:nvPr/>
          </p:nvSpPr>
          <p:spPr>
            <a:xfrm>
              <a:off x="6241896" y="4914454"/>
              <a:ext cx="12154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i-FI" sz="1100" b="1" dirty="0">
                  <a:solidFill>
                    <a:schemeClr val="bg1"/>
                  </a:solidFill>
                </a:rPr>
                <a:t>Työryhmät</a:t>
              </a:r>
              <a:endParaRPr lang="fi-FI" sz="1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47EA879F-06B6-2644-ABDA-238585ADDB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082931" y="3908504"/>
            <a:ext cx="0" cy="20758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57954162-873D-1948-B247-999901041B0F}"/>
              </a:ext>
            </a:extLst>
          </p:cNvPr>
          <p:cNvCxnSpPr>
            <a:cxnSpLocks/>
          </p:cNvCxnSpPr>
          <p:nvPr userDrawn="1"/>
        </p:nvCxnSpPr>
        <p:spPr>
          <a:xfrm>
            <a:off x="2429576" y="4097842"/>
            <a:ext cx="146347" cy="17222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74BCF349-3790-A741-AE7F-91465520A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585181" y="4116088"/>
            <a:ext cx="151122" cy="17523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>
            <a:extLst>
              <a:ext uri="{FF2B5EF4-FFF2-40B4-BE49-F238E27FC236}">
                <a16:creationId xmlns:a16="http://schemas.microsoft.com/office/drawing/2014/main" id="{2E5AEEB8-B032-2C4F-B922-5F245893C6BB}"/>
              </a:ext>
            </a:extLst>
          </p:cNvPr>
          <p:cNvCxnSpPr>
            <a:cxnSpLocks/>
          </p:cNvCxnSpPr>
          <p:nvPr userDrawn="1"/>
        </p:nvCxnSpPr>
        <p:spPr>
          <a:xfrm>
            <a:off x="3945767" y="2967175"/>
            <a:ext cx="46849" cy="20857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yhdysviiva 81">
            <a:extLst>
              <a:ext uri="{FF2B5EF4-FFF2-40B4-BE49-F238E27FC236}">
                <a16:creationId xmlns:a16="http://schemas.microsoft.com/office/drawing/2014/main" id="{DDFE0103-3618-4F4F-96E4-D99E5C34E10D}"/>
              </a:ext>
            </a:extLst>
          </p:cNvPr>
          <p:cNvCxnSpPr>
            <a:cxnSpLocks/>
          </p:cNvCxnSpPr>
          <p:nvPr userDrawn="1"/>
        </p:nvCxnSpPr>
        <p:spPr>
          <a:xfrm flipV="1">
            <a:off x="4432972" y="3092893"/>
            <a:ext cx="120455" cy="1799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hdessä olemme enemmä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776A4-9540-5849-9606-24E42FFB0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 dirty="0"/>
              <a:t>Yhdessä olemme enemmän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17CBD66B-1379-804D-91F0-52411EC53900}"/>
              </a:ext>
            </a:extLst>
          </p:cNvPr>
          <p:cNvSpPr txBox="1"/>
          <p:nvPr userDrawn="1"/>
        </p:nvSpPr>
        <p:spPr>
          <a:xfrm>
            <a:off x="7244973" y="1759725"/>
            <a:ext cx="178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/>
              <a:t>Keskusjärjestö</a:t>
            </a:r>
          </a:p>
          <a:p>
            <a:pPr algn="ctr"/>
            <a:r>
              <a:rPr lang="fi-FI" sz="1800" b="1" dirty="0"/>
              <a:t>AKAVA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DA3D8C3-8FB8-FC47-BC74-C8AFC3A5B6FD}"/>
              </a:ext>
            </a:extLst>
          </p:cNvPr>
          <p:cNvSpPr txBox="1"/>
          <p:nvPr userDrawn="1"/>
        </p:nvSpPr>
        <p:spPr>
          <a:xfrm>
            <a:off x="4448111" y="5455637"/>
            <a:ext cx="3414425" cy="14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dirty="0" err="1"/>
              <a:t>SPJL:n</a:t>
            </a:r>
            <a:r>
              <a:rPr lang="fi-FI" sz="1200" i="1" dirty="0"/>
              <a:t> jäseniä koskevat valtion virka- ja työehtosopimuksiin liittyvät neuvottelut käy JUKO yhdessä valtion työmarkkinalaitoksen (VM) kanssa. Tarkentavat virkaehtosopimusneuvottelut käy SPJL yhdessä SM:n, Poliisihallituksen, Hätäkeskuslaitoksen ja </a:t>
            </a:r>
            <a:r>
              <a:rPr lang="fi-FI" sz="1200" i="1" dirty="0" err="1"/>
              <a:t>OM:n</a:t>
            </a:r>
            <a:r>
              <a:rPr lang="fi-FI" sz="1200" i="1" dirty="0"/>
              <a:t> kanssa.</a:t>
            </a:r>
          </a:p>
          <a:p>
            <a:endParaRPr lang="fi-FI" sz="1800" dirty="0"/>
          </a:p>
        </p:txBody>
      </p:sp>
      <p:pic>
        <p:nvPicPr>
          <p:cNvPr id="57" name="Kuva 56">
            <a:extLst>
              <a:ext uri="{FF2B5EF4-FFF2-40B4-BE49-F238E27FC236}">
                <a16:creationId xmlns:a16="http://schemas.microsoft.com/office/drawing/2014/main" id="{13EAEB4F-570A-9643-911A-9D886C0AD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C32F060D-751E-704E-88FF-5E09AE95986D}"/>
              </a:ext>
            </a:extLst>
          </p:cNvPr>
          <p:cNvCxnSpPr>
            <a:cxnSpLocks/>
          </p:cNvCxnSpPr>
          <p:nvPr userDrawn="1"/>
        </p:nvCxnSpPr>
        <p:spPr>
          <a:xfrm flipV="1">
            <a:off x="2914194" y="3987125"/>
            <a:ext cx="1322314" cy="5137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Sisällön paikkamerkki 4" descr="Käyttäjä">
            <a:extLst>
              <a:ext uri="{FF2B5EF4-FFF2-40B4-BE49-F238E27FC236}">
                <a16:creationId xmlns:a16="http://schemas.microsoft.com/office/drawing/2014/main" id="{FEAE8575-5199-D64A-9924-ED15A689A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960" y="2202040"/>
            <a:ext cx="1041093" cy="1041093"/>
          </a:xfrm>
          <a:prstGeom prst="rect">
            <a:avLst/>
          </a:prstGeom>
        </p:spPr>
      </p:pic>
      <p:grpSp>
        <p:nvGrpSpPr>
          <p:cNvPr id="61" name="Ryhmä 60">
            <a:extLst>
              <a:ext uri="{FF2B5EF4-FFF2-40B4-BE49-F238E27FC236}">
                <a16:creationId xmlns:a16="http://schemas.microsoft.com/office/drawing/2014/main" id="{9ADB74D8-440E-0948-A771-7827C2E619E6}"/>
              </a:ext>
            </a:extLst>
          </p:cNvPr>
          <p:cNvGrpSpPr/>
          <p:nvPr userDrawn="1"/>
        </p:nvGrpSpPr>
        <p:grpSpPr>
          <a:xfrm>
            <a:off x="5458142" y="2118359"/>
            <a:ext cx="1786831" cy="1868766"/>
            <a:chOff x="6369977" y="1253466"/>
            <a:chExt cx="1409917" cy="1474568"/>
          </a:xfrm>
        </p:grpSpPr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739DE5AD-92DA-4A45-9BC2-3AE6BE873598}"/>
                </a:ext>
              </a:extLst>
            </p:cNvPr>
            <p:cNvSpPr/>
            <p:nvPr/>
          </p:nvSpPr>
          <p:spPr>
            <a:xfrm>
              <a:off x="6369977" y="1253466"/>
              <a:ext cx="1409917" cy="14099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A339E184-D39E-7E45-9B51-2EDEB6FA93F1}"/>
                </a:ext>
              </a:extLst>
            </p:cNvPr>
            <p:cNvSpPr txBox="1"/>
            <p:nvPr/>
          </p:nvSpPr>
          <p:spPr>
            <a:xfrm>
              <a:off x="6566226" y="1835482"/>
              <a:ext cx="10847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Neuvottelu-järjestö</a:t>
              </a:r>
            </a:p>
            <a:p>
              <a:pPr algn="ctr"/>
              <a:r>
                <a:rPr lang="fi-FI" sz="2400" b="1" dirty="0">
                  <a:solidFill>
                    <a:schemeClr val="bg1"/>
                  </a:solidFill>
                </a:rPr>
                <a:t>JUKO</a:t>
              </a:r>
            </a:p>
          </p:txBody>
        </p:sp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DD200C45-B884-6840-A61F-7C7F28868524}"/>
              </a:ext>
            </a:extLst>
          </p:cNvPr>
          <p:cNvGrpSpPr/>
          <p:nvPr userDrawn="1"/>
        </p:nvGrpSpPr>
        <p:grpSpPr>
          <a:xfrm>
            <a:off x="4085950" y="3632369"/>
            <a:ext cx="962306" cy="902399"/>
            <a:chOff x="3547634" y="2308101"/>
            <a:chExt cx="962306" cy="902399"/>
          </a:xfrm>
        </p:grpSpPr>
        <p:sp>
          <p:nvSpPr>
            <p:cNvPr id="65" name="Pyöristetty suorakulmio 64">
              <a:extLst>
                <a:ext uri="{FF2B5EF4-FFF2-40B4-BE49-F238E27FC236}">
                  <a16:creationId xmlns:a16="http://schemas.microsoft.com/office/drawing/2014/main" id="{568888C4-8886-E440-A2CE-ADC9D03B1CAA}"/>
                </a:ext>
              </a:extLst>
            </p:cNvPr>
            <p:cNvSpPr/>
            <p:nvPr/>
          </p:nvSpPr>
          <p:spPr>
            <a:xfrm>
              <a:off x="3558771" y="2308101"/>
              <a:ext cx="902399" cy="9023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Tekstiruutu 65">
              <a:extLst>
                <a:ext uri="{FF2B5EF4-FFF2-40B4-BE49-F238E27FC236}">
                  <a16:creationId xmlns:a16="http://schemas.microsoft.com/office/drawing/2014/main" id="{D9CD8C19-5B35-6145-9367-D3317F226C97}"/>
                </a:ext>
              </a:extLst>
            </p:cNvPr>
            <p:cNvSpPr txBox="1"/>
            <p:nvPr/>
          </p:nvSpPr>
          <p:spPr>
            <a:xfrm>
              <a:off x="3547634" y="2320718"/>
              <a:ext cx="96230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VALTIO</a:t>
              </a:r>
            </a:p>
            <a:p>
              <a:pPr algn="ctr"/>
              <a:r>
                <a:rPr lang="fi-FI" sz="1100" dirty="0">
                  <a:solidFill>
                    <a:schemeClr val="bg1"/>
                  </a:solidFill>
                </a:rPr>
                <a:t>Valtion neuvottelu-kunta VNK</a:t>
              </a:r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10201C5-DE33-5F4F-A75F-4B943D961A46}"/>
              </a:ext>
            </a:extLst>
          </p:cNvPr>
          <p:cNvGrpSpPr/>
          <p:nvPr userDrawn="1"/>
        </p:nvGrpSpPr>
        <p:grpSpPr>
          <a:xfrm>
            <a:off x="3906321" y="2560603"/>
            <a:ext cx="902399" cy="902399"/>
            <a:chOff x="5130717" y="3201953"/>
            <a:chExt cx="902399" cy="902399"/>
          </a:xfrm>
        </p:grpSpPr>
        <p:sp>
          <p:nvSpPr>
            <p:cNvPr id="68" name="Pyöristetty suorakulmio 67">
              <a:extLst>
                <a:ext uri="{FF2B5EF4-FFF2-40B4-BE49-F238E27FC236}">
                  <a16:creationId xmlns:a16="http://schemas.microsoft.com/office/drawing/2014/main" id="{CEDD8F70-1833-534A-8026-17F48AA25C13}"/>
                </a:ext>
              </a:extLst>
            </p:cNvPr>
            <p:cNvSpPr/>
            <p:nvPr/>
          </p:nvSpPr>
          <p:spPr>
            <a:xfrm>
              <a:off x="5130717" y="3201953"/>
              <a:ext cx="902399" cy="9023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Tekstiruutu 68">
              <a:extLst>
                <a:ext uri="{FF2B5EF4-FFF2-40B4-BE49-F238E27FC236}">
                  <a16:creationId xmlns:a16="http://schemas.microsoft.com/office/drawing/2014/main" id="{DB672E33-A0B7-F844-B42F-9D46B67B5184}"/>
                </a:ext>
              </a:extLst>
            </p:cNvPr>
            <p:cNvSpPr txBox="1"/>
            <p:nvPr/>
          </p:nvSpPr>
          <p:spPr>
            <a:xfrm>
              <a:off x="5160675" y="3448307"/>
              <a:ext cx="842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KUNTA</a:t>
              </a:r>
            </a:p>
          </p:txBody>
        </p:sp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A41F4AC6-3C8B-2642-AB63-3EA21F53B9ED}"/>
              </a:ext>
            </a:extLst>
          </p:cNvPr>
          <p:cNvGrpSpPr/>
          <p:nvPr userDrawn="1"/>
        </p:nvGrpSpPr>
        <p:grpSpPr>
          <a:xfrm>
            <a:off x="5181880" y="4202446"/>
            <a:ext cx="902399" cy="902399"/>
            <a:chOff x="6486906" y="4095805"/>
            <a:chExt cx="902399" cy="902399"/>
          </a:xfrm>
        </p:grpSpPr>
        <p:sp>
          <p:nvSpPr>
            <p:cNvPr id="71" name="Pyöristetty suorakulmio 70">
              <a:extLst>
                <a:ext uri="{FF2B5EF4-FFF2-40B4-BE49-F238E27FC236}">
                  <a16:creationId xmlns:a16="http://schemas.microsoft.com/office/drawing/2014/main" id="{35C3D96F-BCC5-604A-BDBE-4678D6FFFCF6}"/>
                </a:ext>
              </a:extLst>
            </p:cNvPr>
            <p:cNvSpPr/>
            <p:nvPr/>
          </p:nvSpPr>
          <p:spPr>
            <a:xfrm>
              <a:off x="6486906" y="4095805"/>
              <a:ext cx="902399" cy="9023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Tekstiruutu 71">
              <a:extLst>
                <a:ext uri="{FF2B5EF4-FFF2-40B4-BE49-F238E27FC236}">
                  <a16:creationId xmlns:a16="http://schemas.microsoft.com/office/drawing/2014/main" id="{72D19C3A-FC50-2145-A202-5E719AC819B7}"/>
                </a:ext>
              </a:extLst>
            </p:cNvPr>
            <p:cNvSpPr txBox="1"/>
            <p:nvPr/>
          </p:nvSpPr>
          <p:spPr>
            <a:xfrm>
              <a:off x="6526276" y="4377727"/>
              <a:ext cx="842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KIRKKO</a:t>
              </a:r>
            </a:p>
          </p:txBody>
        </p:sp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A9D396BA-C9BB-5D4C-9A2C-3C261E103337}"/>
              </a:ext>
            </a:extLst>
          </p:cNvPr>
          <p:cNvGrpSpPr/>
          <p:nvPr userDrawn="1"/>
        </p:nvGrpSpPr>
        <p:grpSpPr>
          <a:xfrm>
            <a:off x="6266673" y="4217368"/>
            <a:ext cx="902399" cy="902399"/>
            <a:chOff x="7199088" y="2951159"/>
            <a:chExt cx="902399" cy="902399"/>
          </a:xfrm>
        </p:grpSpPr>
        <p:sp>
          <p:nvSpPr>
            <p:cNvPr id="74" name="Pyöristetty suorakulmio 73">
              <a:extLst>
                <a:ext uri="{FF2B5EF4-FFF2-40B4-BE49-F238E27FC236}">
                  <a16:creationId xmlns:a16="http://schemas.microsoft.com/office/drawing/2014/main" id="{A3389F1B-03D2-AE41-88E7-1C9AD6AFE1DD}"/>
                </a:ext>
              </a:extLst>
            </p:cNvPr>
            <p:cNvSpPr/>
            <p:nvPr/>
          </p:nvSpPr>
          <p:spPr>
            <a:xfrm>
              <a:off x="7199088" y="2951159"/>
              <a:ext cx="902399" cy="9023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Tekstiruutu 74">
              <a:extLst>
                <a:ext uri="{FF2B5EF4-FFF2-40B4-BE49-F238E27FC236}">
                  <a16:creationId xmlns:a16="http://schemas.microsoft.com/office/drawing/2014/main" id="{5DC5EBE2-9055-094C-BFC2-F9BFC77D9B05}"/>
                </a:ext>
              </a:extLst>
            </p:cNvPr>
            <p:cNvSpPr txBox="1"/>
            <p:nvPr/>
          </p:nvSpPr>
          <p:spPr>
            <a:xfrm>
              <a:off x="7232097" y="3112038"/>
              <a:ext cx="842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YLI-OPISTO</a:t>
              </a:r>
            </a:p>
          </p:txBody>
        </p:sp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2B1E4A6F-BE6A-654B-8D9A-0A722FE8F1D3}"/>
              </a:ext>
            </a:extLst>
          </p:cNvPr>
          <p:cNvGrpSpPr/>
          <p:nvPr userDrawn="1"/>
        </p:nvGrpSpPr>
        <p:grpSpPr>
          <a:xfrm>
            <a:off x="2845472" y="1904558"/>
            <a:ext cx="902399" cy="902399"/>
            <a:chOff x="7938827" y="1964840"/>
            <a:chExt cx="902399" cy="902399"/>
          </a:xfrm>
        </p:grpSpPr>
        <p:sp>
          <p:nvSpPr>
            <p:cNvPr id="77" name="Pyöristetty suorakulmio 76">
              <a:extLst>
                <a:ext uri="{FF2B5EF4-FFF2-40B4-BE49-F238E27FC236}">
                  <a16:creationId xmlns:a16="http://schemas.microsoft.com/office/drawing/2014/main" id="{1E56DCA5-4E3D-E846-B90D-16B14D15A0F0}"/>
                </a:ext>
              </a:extLst>
            </p:cNvPr>
            <p:cNvSpPr/>
            <p:nvPr/>
          </p:nvSpPr>
          <p:spPr>
            <a:xfrm>
              <a:off x="7938827" y="1964840"/>
              <a:ext cx="902399" cy="902399"/>
            </a:xfrm>
            <a:prstGeom prst="roundRect">
              <a:avLst/>
            </a:prstGeom>
            <a:solidFill>
              <a:schemeClr val="tx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C325C092-BE36-0449-8817-A76C3CF5DFE3}"/>
                </a:ext>
              </a:extLst>
            </p:cNvPr>
            <p:cNvSpPr txBox="1"/>
            <p:nvPr/>
          </p:nvSpPr>
          <p:spPr>
            <a:xfrm>
              <a:off x="7985096" y="2246762"/>
              <a:ext cx="8424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solidFill>
                    <a:schemeClr val="bg1"/>
                  </a:solidFill>
                </a:rPr>
                <a:t>SOTE</a:t>
              </a:r>
            </a:p>
          </p:txBody>
        </p:sp>
      </p:grp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034CD6E2-A555-A54E-892A-451CBEEE8A62}"/>
              </a:ext>
            </a:extLst>
          </p:cNvPr>
          <p:cNvCxnSpPr>
            <a:stCxn id="68" idx="3"/>
          </p:cNvCxnSpPr>
          <p:nvPr userDrawn="1"/>
        </p:nvCxnSpPr>
        <p:spPr>
          <a:xfrm>
            <a:off x="4808720" y="3011803"/>
            <a:ext cx="823496" cy="13370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12887623-1E0D-0649-A161-E83E594A2FE1}"/>
              </a:ext>
            </a:extLst>
          </p:cNvPr>
          <p:cNvCxnSpPr>
            <a:cxnSpLocks/>
          </p:cNvCxnSpPr>
          <p:nvPr userDrawn="1"/>
        </p:nvCxnSpPr>
        <p:spPr>
          <a:xfrm flipV="1">
            <a:off x="4930667" y="3442766"/>
            <a:ext cx="906983" cy="66674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uora yhdysviiva 80">
            <a:extLst>
              <a:ext uri="{FF2B5EF4-FFF2-40B4-BE49-F238E27FC236}">
                <a16:creationId xmlns:a16="http://schemas.microsoft.com/office/drawing/2014/main" id="{9BDE6804-0817-0C40-9A65-5D9FC23373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624338" y="3588478"/>
            <a:ext cx="297853" cy="7826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uora yhdysviiva 81">
            <a:extLst>
              <a:ext uri="{FF2B5EF4-FFF2-40B4-BE49-F238E27FC236}">
                <a16:creationId xmlns:a16="http://schemas.microsoft.com/office/drawing/2014/main" id="{5EC1123E-2480-1441-9A61-13CFCA7674E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416188" y="3703387"/>
            <a:ext cx="296651" cy="679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46ADF902-42DC-2346-8C63-786836198CE5}"/>
              </a:ext>
            </a:extLst>
          </p:cNvPr>
          <p:cNvGrpSpPr/>
          <p:nvPr userDrawn="1"/>
        </p:nvGrpSpPr>
        <p:grpSpPr>
          <a:xfrm>
            <a:off x="1863852" y="3893623"/>
            <a:ext cx="1597137" cy="1261977"/>
            <a:chOff x="2835667" y="3792769"/>
            <a:chExt cx="1597137" cy="1261977"/>
          </a:xfrm>
        </p:grpSpPr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D98E4F8D-E7D0-1745-81FF-342C459E0E28}"/>
                </a:ext>
              </a:extLst>
            </p:cNvPr>
            <p:cNvSpPr/>
            <p:nvPr/>
          </p:nvSpPr>
          <p:spPr>
            <a:xfrm>
              <a:off x="2835667" y="3792769"/>
              <a:ext cx="1261977" cy="12619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Tekstiruutu 84">
              <a:extLst>
                <a:ext uri="{FF2B5EF4-FFF2-40B4-BE49-F238E27FC236}">
                  <a16:creationId xmlns:a16="http://schemas.microsoft.com/office/drawing/2014/main" id="{EFE1A5E9-2196-2646-B7B8-88A2908135AD}"/>
                </a:ext>
              </a:extLst>
            </p:cNvPr>
            <p:cNvSpPr txBox="1"/>
            <p:nvPr/>
          </p:nvSpPr>
          <p:spPr>
            <a:xfrm>
              <a:off x="2982301" y="4174014"/>
              <a:ext cx="145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 err="1">
                  <a:solidFill>
                    <a:schemeClr val="bg1"/>
                  </a:solidFill>
                </a:rPr>
                <a:t>TurvaJ</a:t>
              </a:r>
              <a:endParaRPr lang="fi-FI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E4F367FF-D65B-9F45-94C0-E35BD09F48F1}"/>
              </a:ext>
            </a:extLst>
          </p:cNvPr>
          <p:cNvGrpSpPr/>
          <p:nvPr userDrawn="1"/>
        </p:nvGrpSpPr>
        <p:grpSpPr>
          <a:xfrm>
            <a:off x="690822" y="3678251"/>
            <a:ext cx="842481" cy="759017"/>
            <a:chOff x="5088984" y="3345335"/>
            <a:chExt cx="842481" cy="759017"/>
          </a:xfrm>
        </p:grpSpPr>
        <p:sp>
          <p:nvSpPr>
            <p:cNvPr id="87" name="Pyöristetty suorakulmio 86">
              <a:extLst>
                <a:ext uri="{FF2B5EF4-FFF2-40B4-BE49-F238E27FC236}">
                  <a16:creationId xmlns:a16="http://schemas.microsoft.com/office/drawing/2014/main" id="{7F9BD471-BE10-4C45-9FC2-C0C389032E6A}"/>
                </a:ext>
              </a:extLst>
            </p:cNvPr>
            <p:cNvSpPr/>
            <p:nvPr/>
          </p:nvSpPr>
          <p:spPr>
            <a:xfrm>
              <a:off x="5130717" y="3345335"/>
              <a:ext cx="759017" cy="75901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8" name="Tekstiruutu 87">
              <a:extLst>
                <a:ext uri="{FF2B5EF4-FFF2-40B4-BE49-F238E27FC236}">
                  <a16:creationId xmlns:a16="http://schemas.microsoft.com/office/drawing/2014/main" id="{A6FB0A23-FD41-8B49-B93D-5C1C68A951D0}"/>
                </a:ext>
              </a:extLst>
            </p:cNvPr>
            <p:cNvSpPr txBox="1"/>
            <p:nvPr/>
          </p:nvSpPr>
          <p:spPr>
            <a:xfrm>
              <a:off x="5088984" y="3555566"/>
              <a:ext cx="84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SPJL</a:t>
              </a:r>
            </a:p>
          </p:txBody>
        </p:sp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B56B2622-961A-034F-B988-1B2F9C18A7AC}"/>
              </a:ext>
            </a:extLst>
          </p:cNvPr>
          <p:cNvGrpSpPr/>
          <p:nvPr userDrawn="1"/>
        </p:nvGrpSpPr>
        <p:grpSpPr>
          <a:xfrm>
            <a:off x="2187928" y="5543963"/>
            <a:ext cx="842481" cy="759017"/>
            <a:chOff x="5088984" y="3345335"/>
            <a:chExt cx="842481" cy="759017"/>
          </a:xfrm>
        </p:grpSpPr>
        <p:sp>
          <p:nvSpPr>
            <p:cNvPr id="90" name="Pyöristetty suorakulmio 89">
              <a:extLst>
                <a:ext uri="{FF2B5EF4-FFF2-40B4-BE49-F238E27FC236}">
                  <a16:creationId xmlns:a16="http://schemas.microsoft.com/office/drawing/2014/main" id="{344F9B70-543F-DA41-9D7D-9624042A5FFE}"/>
                </a:ext>
              </a:extLst>
            </p:cNvPr>
            <p:cNvSpPr/>
            <p:nvPr/>
          </p:nvSpPr>
          <p:spPr>
            <a:xfrm>
              <a:off x="5130717" y="3345335"/>
              <a:ext cx="759017" cy="75901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1" name="Tekstiruutu 90">
              <a:extLst>
                <a:ext uri="{FF2B5EF4-FFF2-40B4-BE49-F238E27FC236}">
                  <a16:creationId xmlns:a16="http://schemas.microsoft.com/office/drawing/2014/main" id="{29E4597C-FE8B-174C-88E6-038FF3398724}"/>
                </a:ext>
              </a:extLst>
            </p:cNvPr>
            <p:cNvSpPr txBox="1"/>
            <p:nvPr/>
          </p:nvSpPr>
          <p:spPr>
            <a:xfrm>
              <a:off x="5088984" y="3555566"/>
              <a:ext cx="84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JEA</a:t>
              </a:r>
            </a:p>
          </p:txBody>
        </p:sp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62247E97-F3F7-FE4C-A476-64750074748D}"/>
              </a:ext>
            </a:extLst>
          </p:cNvPr>
          <p:cNvGrpSpPr/>
          <p:nvPr userDrawn="1"/>
        </p:nvGrpSpPr>
        <p:grpSpPr>
          <a:xfrm>
            <a:off x="3161773" y="5549262"/>
            <a:ext cx="842481" cy="759017"/>
            <a:chOff x="5088984" y="3345335"/>
            <a:chExt cx="842481" cy="759017"/>
          </a:xfrm>
        </p:grpSpPr>
        <p:sp>
          <p:nvSpPr>
            <p:cNvPr id="93" name="Pyöristetty suorakulmio 92">
              <a:extLst>
                <a:ext uri="{FF2B5EF4-FFF2-40B4-BE49-F238E27FC236}">
                  <a16:creationId xmlns:a16="http://schemas.microsoft.com/office/drawing/2014/main" id="{746A1DD1-71B5-8644-96B2-5E833CF2B86A}"/>
                </a:ext>
              </a:extLst>
            </p:cNvPr>
            <p:cNvSpPr/>
            <p:nvPr/>
          </p:nvSpPr>
          <p:spPr>
            <a:xfrm>
              <a:off x="5130717" y="3345335"/>
              <a:ext cx="759017" cy="75901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4" name="Tekstiruutu 93">
              <a:extLst>
                <a:ext uri="{FF2B5EF4-FFF2-40B4-BE49-F238E27FC236}">
                  <a16:creationId xmlns:a16="http://schemas.microsoft.com/office/drawing/2014/main" id="{2FEE532E-C874-2D4C-8625-3B6B7E7DE7A3}"/>
                </a:ext>
              </a:extLst>
            </p:cNvPr>
            <p:cNvSpPr txBox="1"/>
            <p:nvPr/>
          </p:nvSpPr>
          <p:spPr>
            <a:xfrm>
              <a:off x="5088984" y="3555566"/>
              <a:ext cx="84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9A11FECC-3F89-1F4D-8D4E-588E25ADAF40}"/>
              </a:ext>
            </a:extLst>
          </p:cNvPr>
          <p:cNvGrpSpPr/>
          <p:nvPr userDrawn="1"/>
        </p:nvGrpSpPr>
        <p:grpSpPr>
          <a:xfrm>
            <a:off x="704256" y="4591663"/>
            <a:ext cx="842481" cy="759017"/>
            <a:chOff x="5088984" y="3345335"/>
            <a:chExt cx="842481" cy="759017"/>
          </a:xfrm>
        </p:grpSpPr>
        <p:sp>
          <p:nvSpPr>
            <p:cNvPr id="96" name="Pyöristetty suorakulmio 95">
              <a:extLst>
                <a:ext uri="{FF2B5EF4-FFF2-40B4-BE49-F238E27FC236}">
                  <a16:creationId xmlns:a16="http://schemas.microsoft.com/office/drawing/2014/main" id="{6493014C-E59F-2F4D-B8A5-C01961ADA4C6}"/>
                </a:ext>
              </a:extLst>
            </p:cNvPr>
            <p:cNvSpPr/>
            <p:nvPr/>
          </p:nvSpPr>
          <p:spPr>
            <a:xfrm>
              <a:off x="5130717" y="3345335"/>
              <a:ext cx="759017" cy="75901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7" name="Tekstiruutu 96">
              <a:extLst>
                <a:ext uri="{FF2B5EF4-FFF2-40B4-BE49-F238E27FC236}">
                  <a16:creationId xmlns:a16="http://schemas.microsoft.com/office/drawing/2014/main" id="{29BA4A97-3F85-4B4B-BD91-26D7176C097A}"/>
                </a:ext>
              </a:extLst>
            </p:cNvPr>
            <p:cNvSpPr txBox="1"/>
            <p:nvPr/>
          </p:nvSpPr>
          <p:spPr>
            <a:xfrm>
              <a:off x="5088984" y="3508136"/>
              <a:ext cx="84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b="1" dirty="0">
                  <a:solidFill>
                    <a:schemeClr val="bg1"/>
                  </a:solidFill>
                </a:rPr>
                <a:t>Upseeri-liitto</a:t>
              </a:r>
            </a:p>
          </p:txBody>
        </p:sp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7F93CE38-8D67-BD4F-A24F-9E88D2DE0D55}"/>
              </a:ext>
            </a:extLst>
          </p:cNvPr>
          <p:cNvGrpSpPr/>
          <p:nvPr userDrawn="1"/>
        </p:nvGrpSpPr>
        <p:grpSpPr>
          <a:xfrm>
            <a:off x="1198813" y="5529839"/>
            <a:ext cx="842481" cy="759017"/>
            <a:chOff x="5088984" y="3345335"/>
            <a:chExt cx="842481" cy="759017"/>
          </a:xfrm>
        </p:grpSpPr>
        <p:sp>
          <p:nvSpPr>
            <p:cNvPr id="99" name="Pyöristetty suorakulmio 98">
              <a:extLst>
                <a:ext uri="{FF2B5EF4-FFF2-40B4-BE49-F238E27FC236}">
                  <a16:creationId xmlns:a16="http://schemas.microsoft.com/office/drawing/2014/main" id="{8BD1CDDA-8552-AD4F-BA8D-FAD6B21F1ED0}"/>
                </a:ext>
              </a:extLst>
            </p:cNvPr>
            <p:cNvSpPr/>
            <p:nvPr/>
          </p:nvSpPr>
          <p:spPr>
            <a:xfrm>
              <a:off x="5130717" y="3345335"/>
              <a:ext cx="759017" cy="75901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0" name="Tekstiruutu 99">
              <a:extLst>
                <a:ext uri="{FF2B5EF4-FFF2-40B4-BE49-F238E27FC236}">
                  <a16:creationId xmlns:a16="http://schemas.microsoft.com/office/drawing/2014/main" id="{19E7BF22-A9D7-0B40-9911-3D33A4AD195B}"/>
                </a:ext>
              </a:extLst>
            </p:cNvPr>
            <p:cNvSpPr txBox="1"/>
            <p:nvPr/>
          </p:nvSpPr>
          <p:spPr>
            <a:xfrm>
              <a:off x="5088984" y="3508136"/>
              <a:ext cx="84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b="1" dirty="0">
                  <a:solidFill>
                    <a:schemeClr val="bg1"/>
                  </a:solidFill>
                </a:rPr>
                <a:t>Päällystö-liitto</a:t>
              </a:r>
            </a:p>
          </p:txBody>
        </p:sp>
      </p:grpSp>
      <p:cxnSp>
        <p:nvCxnSpPr>
          <p:cNvPr id="101" name="Suora yhdysviiva 100">
            <a:extLst>
              <a:ext uri="{FF2B5EF4-FFF2-40B4-BE49-F238E27FC236}">
                <a16:creationId xmlns:a16="http://schemas.microsoft.com/office/drawing/2014/main" id="{18288AC4-7F07-9B4D-8ECF-3A7BBAE88240}"/>
              </a:ext>
            </a:extLst>
          </p:cNvPr>
          <p:cNvCxnSpPr>
            <a:cxnSpLocks/>
          </p:cNvCxnSpPr>
          <p:nvPr userDrawn="1"/>
        </p:nvCxnSpPr>
        <p:spPr>
          <a:xfrm>
            <a:off x="1382516" y="4060600"/>
            <a:ext cx="658778" cy="26736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86579AFF-585C-5C46-987D-14DCD62060E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9340" y="4725068"/>
            <a:ext cx="773410" cy="27516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1C130D49-F1E8-2C41-B962-7EB969C87D2E}"/>
              </a:ext>
            </a:extLst>
          </p:cNvPr>
          <p:cNvCxnSpPr>
            <a:cxnSpLocks/>
          </p:cNvCxnSpPr>
          <p:nvPr userDrawn="1"/>
        </p:nvCxnSpPr>
        <p:spPr>
          <a:xfrm flipV="1">
            <a:off x="1661742" y="4863757"/>
            <a:ext cx="567919" cy="81617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>
            <a:extLst>
              <a:ext uri="{FF2B5EF4-FFF2-40B4-BE49-F238E27FC236}">
                <a16:creationId xmlns:a16="http://schemas.microsoft.com/office/drawing/2014/main" id="{C30DAAB3-DFDD-B546-885C-E9E13DB7470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33299" y="4862649"/>
            <a:ext cx="90647" cy="89154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yhdysviiva 104">
            <a:extLst>
              <a:ext uri="{FF2B5EF4-FFF2-40B4-BE49-F238E27FC236}">
                <a16:creationId xmlns:a16="http://schemas.microsoft.com/office/drawing/2014/main" id="{7224C7FF-44B8-B745-A047-5FF1915BDC0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78512" y="4736534"/>
            <a:ext cx="982257" cy="101766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yhdysviiva 105">
            <a:extLst>
              <a:ext uri="{FF2B5EF4-FFF2-40B4-BE49-F238E27FC236}">
                <a16:creationId xmlns:a16="http://schemas.microsoft.com/office/drawing/2014/main" id="{D9BA77F1-5313-4649-A0A7-D33A4E813DD4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>
            <a:off x="1099506" y="2876514"/>
            <a:ext cx="12558" cy="8017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iruutu 106">
            <a:extLst>
              <a:ext uri="{FF2B5EF4-FFF2-40B4-BE49-F238E27FC236}">
                <a16:creationId xmlns:a16="http://schemas.microsoft.com/office/drawing/2014/main" id="{301785DA-6E6C-6749-8173-96144C9BD4F1}"/>
              </a:ext>
            </a:extLst>
          </p:cNvPr>
          <p:cNvSpPr txBox="1"/>
          <p:nvPr userDrawn="1"/>
        </p:nvSpPr>
        <p:spPr>
          <a:xfrm>
            <a:off x="830561" y="2776198"/>
            <a:ext cx="119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Jäsen</a:t>
            </a:r>
          </a:p>
        </p:txBody>
      </p:sp>
      <p:pic>
        <p:nvPicPr>
          <p:cNvPr id="108" name="Kuva 107" descr="Kättely">
            <a:extLst>
              <a:ext uri="{FF2B5EF4-FFF2-40B4-BE49-F238E27FC236}">
                <a16:creationId xmlns:a16="http://schemas.microsoft.com/office/drawing/2014/main" id="{6CE8EF91-C89B-3748-A594-687FBC626C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5418" y="2158073"/>
            <a:ext cx="836004" cy="836004"/>
          </a:xfrm>
          <a:prstGeom prst="rect">
            <a:avLst/>
          </a:prstGeom>
        </p:spPr>
      </p:pic>
      <p:cxnSp>
        <p:nvCxnSpPr>
          <p:cNvPr id="109" name="Suora yhdysviiva 108">
            <a:extLst>
              <a:ext uri="{FF2B5EF4-FFF2-40B4-BE49-F238E27FC236}">
                <a16:creationId xmlns:a16="http://schemas.microsoft.com/office/drawing/2014/main" id="{AF234778-2CE6-364A-A0FC-667D3636208C}"/>
              </a:ext>
            </a:extLst>
          </p:cNvPr>
          <p:cNvCxnSpPr>
            <a:cxnSpLocks/>
          </p:cNvCxnSpPr>
          <p:nvPr userDrawn="1"/>
        </p:nvCxnSpPr>
        <p:spPr>
          <a:xfrm>
            <a:off x="3208520" y="2475090"/>
            <a:ext cx="840447" cy="26236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7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FF15B1A-32DD-934F-AFF7-0FB9C7090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7ACF609-36E4-5341-B3DE-3F024C63E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748" y="424207"/>
            <a:ext cx="7593495" cy="6068668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50A8D9E-A117-5748-892B-7099807F3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lmiosa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340B5-1987-5B46-A389-8B87D811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05EB3D-5CF2-0C45-83F5-48A8C5C43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457201"/>
            <a:ext cx="4107077" cy="60356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F04895-D0C6-CE42-90D3-787E268AF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25193"/>
            <a:ext cx="2949178" cy="41676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3E652F7-F936-2F45-9F08-84330A873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4B4F24C-1568-8142-AED5-B864E290F19E}"/>
              </a:ext>
            </a:extLst>
          </p:cNvPr>
          <p:cNvSpPr txBox="1"/>
          <p:nvPr userDrawn="1"/>
        </p:nvSpPr>
        <p:spPr>
          <a:xfrm>
            <a:off x="1087596" y="1009404"/>
            <a:ext cx="6950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sz="4000" b="1" dirty="0"/>
              <a:t>Olemme täällä sinua varten, otathan rohkeasti yhteyttä, jos mielesi päällä on jokin asia, josta haluaisit kysyä. </a:t>
            </a:r>
          </a:p>
          <a:p>
            <a:pPr algn="ctr">
              <a:lnSpc>
                <a:spcPct val="100000"/>
              </a:lnSpc>
            </a:pPr>
            <a:r>
              <a:rPr lang="fi-FI" sz="4000" b="1" dirty="0">
                <a:solidFill>
                  <a:schemeClr val="accent1"/>
                </a:solidFill>
              </a:rPr>
              <a:t>Voit myös aina lähettää meille palautetta!</a:t>
            </a:r>
          </a:p>
          <a:p>
            <a:pPr algn="ctr">
              <a:lnSpc>
                <a:spcPct val="100000"/>
              </a:lnSpc>
            </a:pPr>
            <a:endParaRPr lang="fi-FI" sz="40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i-FI" sz="4000" b="1" dirty="0">
                <a:solidFill>
                  <a:schemeClr val="accent1"/>
                </a:solidFill>
                <a:hlinkClick r:id="rId2"/>
              </a:rPr>
              <a:t>www.spjl.fi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2783AEA-80B1-2C49-8436-5F24FD5323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JL10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2290FFC5-3031-314A-A95D-54DB7438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38471"/>
            <a:ext cx="6858000" cy="1969808"/>
          </a:xfrm>
        </p:spPr>
        <p:txBody>
          <a:bodyPr anchor="b">
            <a:noAutofit/>
          </a:bodyPr>
          <a:lstStyle>
            <a:lvl1pPr algn="ctr">
              <a:lnSpc>
                <a:spcPts val="55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E3B2AEE3-16DD-3B4C-95F3-DA9E2A253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5756"/>
            <a:ext cx="6858000" cy="80860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2B0CEE-5ED9-FA46-B626-594796DB8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" y="449549"/>
            <a:ext cx="2839832" cy="860241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D24FDEC7-1092-EE16-3C86-535484306709}"/>
              </a:ext>
            </a:extLst>
          </p:cNvPr>
          <p:cNvSpPr/>
          <p:nvPr userDrawn="1"/>
        </p:nvSpPr>
        <p:spPr>
          <a:xfrm>
            <a:off x="0" y="5458960"/>
            <a:ext cx="9144000" cy="1399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A6C4862-030E-89E7-62C1-DE334F850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2" y="5583800"/>
            <a:ext cx="1399344" cy="1079493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AD8EFD-49EC-8A07-2957-4C2C4BBA24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73" y="6005996"/>
            <a:ext cx="3670273" cy="1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JL turvaa 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itilä&#10;&#10;Kuvaus luotu automaattisesti">
            <a:extLst>
              <a:ext uri="{FF2B5EF4-FFF2-40B4-BE49-F238E27FC236}">
                <a16:creationId xmlns:a16="http://schemas.microsoft.com/office/drawing/2014/main" id="{3B94053C-072E-3F4C-82A7-31FFEE54B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8960"/>
            <a:ext cx="9144000" cy="13990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C7C1DDE-3F3F-E440-B5F9-E7F5D90F6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" y="449549"/>
            <a:ext cx="2129873" cy="86024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3D506F-C70C-264B-804C-B41C73329E60}"/>
              </a:ext>
            </a:extLst>
          </p:cNvPr>
          <p:cNvSpPr txBox="1"/>
          <p:nvPr userDrawn="1"/>
        </p:nvSpPr>
        <p:spPr>
          <a:xfrm>
            <a:off x="504961" y="2022445"/>
            <a:ext cx="81340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dirty="0">
                <a:latin typeface="+mn-lt"/>
              </a:rPr>
              <a:t>”Suomen Poliisijärjestöjen Liitto SPJL turvaa jäsentensä selustan </a:t>
            </a:r>
            <a:r>
              <a:rPr lang="fi-FI" sz="4000" b="1" dirty="0">
                <a:solidFill>
                  <a:schemeClr val="accent1"/>
                </a:solidFill>
                <a:latin typeface="+mn-lt"/>
              </a:rPr>
              <a:t>ajamalla oikeudenmukaista palkkausta, työsuhdeturvaa ja työoloja.”</a:t>
            </a:r>
            <a:endParaRPr lang="fi-FI" sz="4000" b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9737BF7-08FD-5244-BB92-EAEBD27FF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" y="449549"/>
            <a:ext cx="2839832" cy="860241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1205335-7B91-034B-A4E7-B666A79EF7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35" y="5795560"/>
            <a:ext cx="1215482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9D02C-8C26-9942-B922-6B1126BBB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08322"/>
            <a:ext cx="6858000" cy="2387600"/>
          </a:xfrm>
        </p:spPr>
        <p:txBody>
          <a:bodyPr anchor="b">
            <a:noAutofit/>
          </a:bodyPr>
          <a:lstStyle>
            <a:lvl1pPr algn="ctr">
              <a:lnSpc>
                <a:spcPts val="55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66AA7D-2670-4C4B-801D-05EA29FA1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5751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31B9A39-B6D3-CA49-A99B-5E01CEEB5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03842"/>
            <a:ext cx="687711" cy="5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6D41AC2-2E54-FD44-A93B-B2C4BAAD4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08322"/>
            <a:ext cx="6858000" cy="2387600"/>
          </a:xfrm>
        </p:spPr>
        <p:txBody>
          <a:bodyPr anchor="b">
            <a:noAutofit/>
          </a:bodyPr>
          <a:lstStyle>
            <a:lvl1pPr algn="ctr">
              <a:lnSpc>
                <a:spcPts val="55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F59E8DB-C549-8646-ADFF-C52FA5F6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5751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B86E674-BD8E-B14E-97B5-F8AA5D9C0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03844"/>
            <a:ext cx="687711" cy="5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DB89CC49-811A-FF42-A270-6DFDC283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08322"/>
            <a:ext cx="6858000" cy="2387600"/>
          </a:xfrm>
        </p:spPr>
        <p:txBody>
          <a:bodyPr anchor="b">
            <a:noAutofit/>
          </a:bodyPr>
          <a:lstStyle>
            <a:lvl1pPr algn="ctr">
              <a:lnSpc>
                <a:spcPts val="55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B9153D1-F41E-6949-BEFD-2EADEF07A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5751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B5CBF96-5041-CF4D-B103-4C78857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03844"/>
            <a:ext cx="687711" cy="5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CA124-6F3C-CC4B-BAC3-E03DB91D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03A346-2534-BC43-AA5E-931D3398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825625"/>
            <a:ext cx="7362411" cy="466725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D813B-D2E2-294D-8753-42ABDAF9E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5C3796-C9B7-6C4D-9887-58CB3A8E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DAEC1-8FF7-934B-B4E3-508C82D4E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482886" cy="466725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4B4CFE-516E-544E-BA7B-1523BA32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6178" y="1825629"/>
            <a:ext cx="3482886" cy="466724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8C62FB6-DA0E-B94F-A514-A2B00FFA4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333FE3-C113-8648-886B-A3B6BF5B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692DD5-9937-8649-A9BF-F00086DC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4" y="1791924"/>
            <a:ext cx="350737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D45A55-2EF9-3846-91E5-24250208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4" y="2717077"/>
            <a:ext cx="3507377" cy="377580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6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EADAF1-93F4-3741-9D30-B37508EF3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8920" y="1791924"/>
            <a:ext cx="350737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2A5581-1900-934F-AC00-41112E3A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8920" y="2717073"/>
            <a:ext cx="3507377" cy="377580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6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B4856F-24AE-324B-8A68-1A94F1DA4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2" y="5950913"/>
            <a:ext cx="687600" cy="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269E208-60C2-7F4A-B38C-90600F9C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7D53EB-4F51-4444-99F4-7DAC03C3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6166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5" r:id="rId3"/>
    <p:sldLayoutId id="2147483670" r:id="rId4"/>
    <p:sldLayoutId id="2147483672" r:id="rId5"/>
    <p:sldLayoutId id="2147483673" r:id="rId6"/>
    <p:sldLayoutId id="2147483662" r:id="rId7"/>
    <p:sldLayoutId id="2147483664" r:id="rId8"/>
    <p:sldLayoutId id="2147483665" r:id="rId9"/>
    <p:sldLayoutId id="2147483666" r:id="rId10"/>
    <p:sldLayoutId id="2147483677" r:id="rId11"/>
    <p:sldLayoutId id="2147483676" r:id="rId12"/>
    <p:sldLayoutId id="2147483667" r:id="rId13"/>
    <p:sldLayoutId id="2147483669" r:id="rId14"/>
    <p:sldLayoutId id="2147483668" r:id="rId15"/>
    <p:sldLayoutId id="2147483674" r:id="rId16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D8CF-B837-F0FA-FFA6-6C331FD8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844E675-5E32-3E0A-A775-A57B5F5C7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336757"/>
            <a:ext cx="8501063" cy="1214438"/>
          </a:xfrm>
        </p:spPr>
        <p:txBody>
          <a:bodyPr/>
          <a:lstStyle/>
          <a:p>
            <a:pPr eaLnBrk="1" hangingPunct="1"/>
            <a:r>
              <a:rPr lang="fi-FI" sz="3200" dirty="0"/>
              <a:t>Palkan ero Muut – Valtio; ero € per kuukausi vuosina 2025–2034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8B4D1475-8F86-E6AB-A749-96B7B5DE5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734166"/>
              </p:ext>
            </p:extLst>
          </p:nvPr>
        </p:nvGraphicFramePr>
        <p:xfrm>
          <a:off x="395536" y="1551195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B6F3D0FB-50F6-3CC9-6158-120868F94FB2}"/>
              </a:ext>
            </a:extLst>
          </p:cNvPr>
          <p:cNvSpPr txBox="1"/>
          <p:nvPr/>
        </p:nvSpPr>
        <p:spPr>
          <a:xfrm>
            <a:off x="539552" y="58749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Vuosikorotukset valtio 2,1% ja 2,6%</a:t>
            </a:r>
          </a:p>
          <a:p>
            <a:r>
              <a:rPr lang="fi-FI" dirty="0"/>
              <a:t>Palkka 3500 euroa</a:t>
            </a:r>
          </a:p>
        </p:txBody>
      </p:sp>
    </p:spTree>
    <p:extLst>
      <p:ext uri="{BB962C8B-B14F-4D97-AF65-F5344CB8AC3E}">
        <p14:creationId xmlns:p14="http://schemas.microsoft.com/office/powerpoint/2010/main" val="247203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175AA-0504-7A64-4A4E-8ACA36180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A3B3AB-CA53-5B33-2051-8E97CAAD0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19996"/>
            <a:ext cx="8501063" cy="1214438"/>
          </a:xfrm>
        </p:spPr>
        <p:txBody>
          <a:bodyPr/>
          <a:lstStyle/>
          <a:p>
            <a:pPr eaLnBrk="1" hangingPunct="1"/>
            <a:r>
              <a:rPr lang="fi-FI" sz="3200" dirty="0"/>
              <a:t>Palkan ero muut vs. valtio; 3500 € / kk, </a:t>
            </a:r>
            <a:br>
              <a:rPr lang="fi-FI" sz="3200" dirty="0"/>
            </a:br>
            <a:r>
              <a:rPr lang="fi-FI" sz="3200" dirty="0"/>
              <a:t>palkka, joka jää saamatta vuosina 2025–2043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74E50B9-2FC4-BABF-916D-E23A865DB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79413"/>
              </p:ext>
            </p:extLst>
          </p:nvPr>
        </p:nvGraphicFramePr>
        <p:xfrm>
          <a:off x="395536" y="1268759"/>
          <a:ext cx="8208912" cy="4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E271F6C7-FD58-FA2E-3ED1-ADCBAAEB74F3}"/>
              </a:ext>
            </a:extLst>
          </p:cNvPr>
          <p:cNvSpPr txBox="1"/>
          <p:nvPr/>
        </p:nvSpPr>
        <p:spPr>
          <a:xfrm>
            <a:off x="539552" y="5991673"/>
            <a:ext cx="6831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Vuosikorotukset valtio 2,1% ja muut 2,6%</a:t>
            </a:r>
          </a:p>
          <a:p>
            <a:r>
              <a:rPr lang="fi-FI" dirty="0"/>
              <a:t>Palkka 3500 euroa; mukana lomaraha 50 % kk-palkasta</a:t>
            </a:r>
          </a:p>
        </p:txBody>
      </p:sp>
    </p:spTree>
    <p:extLst>
      <p:ext uri="{BB962C8B-B14F-4D97-AF65-F5344CB8AC3E}">
        <p14:creationId xmlns:p14="http://schemas.microsoft.com/office/powerpoint/2010/main" val="3691268746"/>
      </p:ext>
    </p:extLst>
  </p:cSld>
  <p:clrMapOvr>
    <a:masterClrMapping/>
  </p:clrMapOvr>
</p:sld>
</file>

<file path=ppt/theme/theme1.xml><?xml version="1.0" encoding="utf-8"?>
<a:theme xmlns:a="http://schemas.openxmlformats.org/drawingml/2006/main" name="SPJL">
  <a:themeElements>
    <a:clrScheme name="SPJL värit">
      <a:dk1>
        <a:srgbClr val="003C5F"/>
      </a:dk1>
      <a:lt1>
        <a:srgbClr val="FFFFFF"/>
      </a:lt1>
      <a:dk2>
        <a:srgbClr val="003C5F"/>
      </a:dk2>
      <a:lt2>
        <a:srgbClr val="E7E6E6"/>
      </a:lt2>
      <a:accent1>
        <a:srgbClr val="00B9DC"/>
      </a:accent1>
      <a:accent2>
        <a:srgbClr val="CE5C34"/>
      </a:accent2>
      <a:accent3>
        <a:srgbClr val="A5ABB0"/>
      </a:accent3>
      <a:accent4>
        <a:srgbClr val="00B9DC"/>
      </a:accent4>
      <a:accent5>
        <a:srgbClr val="003C5F"/>
      </a:accent5>
      <a:accent6>
        <a:srgbClr val="A5ABB0"/>
      </a:accent6>
      <a:hlink>
        <a:srgbClr val="00B9DC"/>
      </a:hlink>
      <a:folHlink>
        <a:srgbClr val="CE5C3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JL_diapohja_2022" id="{7650F7C6-3774-1A4F-BB64-ECE2C81C3C87}" vid="{49FF06E8-4F92-7E4D-8E20-7AFEF1A28C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BC65BB9B7FD5640A6FF28C707CA888E" ma:contentTypeVersion="9" ma:contentTypeDescription="Luo uusi asiakirja." ma:contentTypeScope="" ma:versionID="b4bc05c8ea5b86b472be25486f1abe37">
  <xsd:schema xmlns:xsd="http://www.w3.org/2001/XMLSchema" xmlns:xs="http://www.w3.org/2001/XMLSchema" xmlns:p="http://schemas.microsoft.com/office/2006/metadata/properties" xmlns:ns2="38ce4dc8-9907-4f86-944e-e7065af2479f" xmlns:ns3="fb51ee31-edd6-45b9-9aed-e29715dafb87" targetNamespace="http://schemas.microsoft.com/office/2006/metadata/properties" ma:root="true" ma:fieldsID="fa89871fea6559808ad7637bfe11c305" ns2:_="" ns3:_="">
    <xsd:import namespace="38ce4dc8-9907-4f86-944e-e7065af2479f"/>
    <xsd:import namespace="fb51ee31-edd6-45b9-9aed-e29715daf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e4dc8-9907-4f86-944e-e7065af24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1ee31-edd6-45b9-9aed-e29715dafb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51ee31-edd6-45b9-9aed-e29715dafb87">
      <UserInfo>
        <DisplayName>Sari Wiid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2E80B-FCA2-4928-A83F-90DBD78D0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ce4dc8-9907-4f86-944e-e7065af2479f"/>
    <ds:schemaRef ds:uri="fb51ee31-edd6-45b9-9aed-e29715daf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6040A-B0B1-4B79-A95E-9FB2A180064F}">
  <ds:schemaRefs>
    <ds:schemaRef ds:uri="http://schemas.microsoft.com/office/2006/documentManagement/types"/>
    <ds:schemaRef ds:uri="38ce4dc8-9907-4f86-944e-e7065af2479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fb51ee31-edd6-45b9-9aed-e29715dafb8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48FC69-B7BD-40F8-8A12-CC2978CD1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SPJL</Template>
  <TotalTime>23222</TotalTime>
  <Words>65</Words>
  <Application>Microsoft Macintosh PowerPoint</Application>
  <PresentationFormat>Näytössä katseltava diaesitys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SPJL</vt:lpstr>
      <vt:lpstr>Palkan ero Muut – Valtio; ero € per kuukausi vuosina 2025–2034</vt:lpstr>
      <vt:lpstr>Palkan ero muut vs. valtio; 3500 € / kk,  palkka, joka jää saamatta vuosina 2025–2043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Katja Almgren</dc:creator>
  <cp:lastModifiedBy>Katja Almgren</cp:lastModifiedBy>
  <cp:revision>25</cp:revision>
  <dcterms:created xsi:type="dcterms:W3CDTF">2022-01-13T09:53:41Z</dcterms:created>
  <dcterms:modified xsi:type="dcterms:W3CDTF">2025-04-08T10:54:33Z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0x0101000BC65BB9B7FD5640A6FF28C707CA888E</vt:lpwstr>
  </property>
</Properties>
</file>